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72" r:id="rId3"/>
    <p:sldId id="273" r:id="rId4"/>
    <p:sldId id="274" r:id="rId5"/>
    <p:sldId id="275" r:id="rId6"/>
    <p:sldId id="276" r:id="rId7"/>
    <p:sldId id="277" r:id="rId8"/>
    <p:sldId id="278" r:id="rId9"/>
    <p:sldId id="279" r:id="rId10"/>
    <p:sldId id="28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6CD2ACF-B5EB-4842-8F90-1813C6C96137}" type="datetimeFigureOut">
              <a:rPr lang="ar-IQ" smtClean="0"/>
              <a:t>01/11/1442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179E4F-3001-4DFA-9EDF-170A7ECF4EC7}" type="slidenum">
              <a:rPr lang="ar-IQ" smtClean="0"/>
              <a:t>‹#›</a:t>
            </a:fld>
            <a:endParaRPr lang="ar-IQ"/>
          </a:p>
        </p:txBody>
      </p:sp>
    </p:spTree>
    <p:extLst>
      <p:ext uri="{BB962C8B-B14F-4D97-AF65-F5344CB8AC3E}">
        <p14:creationId xmlns:p14="http://schemas.microsoft.com/office/powerpoint/2010/main" val="5465311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C179E4F-3001-4DFA-9EDF-170A7ECF4EC7}" type="slidenum">
              <a:rPr lang="ar-IQ" smtClean="0"/>
              <a:t>3</a:t>
            </a:fld>
            <a:endParaRPr lang="ar-IQ"/>
          </a:p>
        </p:txBody>
      </p:sp>
    </p:spTree>
    <p:extLst>
      <p:ext uri="{BB962C8B-B14F-4D97-AF65-F5344CB8AC3E}">
        <p14:creationId xmlns:p14="http://schemas.microsoft.com/office/powerpoint/2010/main" val="202413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01/11/1442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01/11/1442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01/11/1442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01/11/1442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192072"/>
            <a:ext cx="7851648" cy="796768"/>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IQ" dirty="0">
                <a:solidFill>
                  <a:srgbClr val="FFFF00"/>
                </a:solidFill>
              </a:rPr>
              <a:t> </a:t>
            </a:r>
            <a:br>
              <a:rPr lang="ar-IQ" dirty="0">
                <a:solidFill>
                  <a:srgbClr val="FFFF00"/>
                </a:solidFill>
              </a:rPr>
            </a:br>
            <a:r>
              <a:rPr lang="ar-IQ" dirty="0" smtClean="0">
                <a:solidFill>
                  <a:srgbClr val="FFFF00"/>
                </a:solidFill>
              </a:rPr>
              <a:t>المادة :الارشاد والصحة النفسية </a:t>
            </a:r>
            <a:endParaRPr lang="ar-IQ" sz="4000" dirty="0">
              <a:solidFill>
                <a:srgbClr val="FFFF00"/>
              </a:solidFill>
            </a:endParaRPr>
          </a:p>
        </p:txBody>
      </p:sp>
      <p:sp>
        <p:nvSpPr>
          <p:cNvPr id="3" name="عنوان فرعي 2"/>
          <p:cNvSpPr>
            <a:spLocks noGrp="1"/>
          </p:cNvSpPr>
          <p:nvPr>
            <p:ph type="subTitle" idx="1"/>
          </p:nvPr>
        </p:nvSpPr>
        <p:spPr>
          <a:xfrm>
            <a:off x="827584" y="2708920"/>
            <a:ext cx="7756560" cy="1968624"/>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IQ" dirty="0">
                <a:solidFill>
                  <a:srgbClr val="FF0000"/>
                </a:solidFill>
              </a:rPr>
              <a:t> </a:t>
            </a:r>
            <a:r>
              <a:rPr lang="ar-IQ" b="1" dirty="0" smtClean="0">
                <a:solidFill>
                  <a:srgbClr val="FF0000"/>
                </a:solidFill>
              </a:rPr>
              <a:t>م.د.آفاق لازم عبد اللطيف </a:t>
            </a:r>
          </a:p>
          <a:p>
            <a:pPr algn="ctr"/>
            <a:r>
              <a:rPr lang="ar-IQ" b="1" dirty="0">
                <a:solidFill>
                  <a:srgbClr val="FF0000"/>
                </a:solidFill>
              </a:rPr>
              <a:t> </a:t>
            </a:r>
            <a:r>
              <a:rPr lang="ar-IQ" b="1" dirty="0" smtClean="0">
                <a:solidFill>
                  <a:srgbClr val="FF0000"/>
                </a:solidFill>
              </a:rPr>
              <a:t>المرحلة : الثالثة  </a:t>
            </a:r>
          </a:p>
          <a:p>
            <a:pPr algn="ctr"/>
            <a:r>
              <a:rPr lang="ar-IQ" b="1" dirty="0" smtClean="0">
                <a:solidFill>
                  <a:srgbClr val="FF0000"/>
                </a:solidFill>
              </a:rPr>
              <a:t>القسم :اللغة العربية</a:t>
            </a:r>
          </a:p>
          <a:p>
            <a:pPr algn="ctr"/>
            <a:r>
              <a:rPr lang="ar-IQ" b="1" dirty="0" smtClean="0">
                <a:solidFill>
                  <a:srgbClr val="FF0000"/>
                </a:solidFill>
              </a:rPr>
              <a:t>الدراسة الصباحية والمسائئي   </a:t>
            </a:r>
            <a:endParaRPr lang="ar-IQ" b="1" dirty="0">
              <a:solidFill>
                <a:srgbClr val="FF0000"/>
              </a:solidFill>
            </a:endParaRP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683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7736210" y="0"/>
            <a:ext cx="1407790" cy="1192072"/>
          </a:xfrm>
          <a:prstGeom prst="rect">
            <a:avLst/>
          </a:prstGeom>
          <a:noFill/>
          <a:ln>
            <a:noFill/>
          </a:ln>
        </p:spPr>
      </p:pic>
    </p:spTree>
    <p:extLst>
      <p:ext uri="{BB962C8B-B14F-4D97-AF65-F5344CB8AC3E}">
        <p14:creationId xmlns:p14="http://schemas.microsoft.com/office/powerpoint/2010/main" val="3664733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12845"/>
            <a:ext cx="7992888" cy="3108543"/>
          </a:xfrm>
          <a:prstGeom prst="rect">
            <a:avLst/>
          </a:prstGeom>
        </p:spPr>
        <p:txBody>
          <a:bodyPr wrap="square">
            <a:spAutoFit/>
          </a:bodyPr>
          <a:lstStyle/>
          <a:p>
            <a:r>
              <a:rPr lang="ar-IQ" sz="2400" dirty="0">
                <a:solidFill>
                  <a:prstClr val="black"/>
                </a:solidFill>
                <a:latin typeface="Calibri"/>
                <a:ea typeface="Calibri"/>
                <a:cs typeface="Arial"/>
              </a:rPr>
              <a:t>9- </a:t>
            </a:r>
            <a:r>
              <a:rPr lang="ar-IQ" sz="2800" b="1" dirty="0">
                <a:solidFill>
                  <a:srgbClr val="C00000"/>
                </a:solidFill>
                <a:latin typeface="Calibri"/>
                <a:ea typeface="Calibri"/>
                <a:cs typeface="Arial"/>
              </a:rPr>
              <a:t>التبرير :</a:t>
            </a:r>
            <a:r>
              <a:rPr lang="ar-IQ" sz="2800" dirty="0">
                <a:solidFill>
                  <a:srgbClr val="C00000"/>
                </a:solidFill>
                <a:latin typeface="Calibri"/>
                <a:ea typeface="Calibri"/>
                <a:cs typeface="Arial"/>
              </a:rPr>
              <a:t> </a:t>
            </a:r>
            <a:r>
              <a:rPr lang="ar-IQ" sz="2400" dirty="0">
                <a:solidFill>
                  <a:prstClr val="black"/>
                </a:solidFill>
                <a:latin typeface="Calibri"/>
                <a:ea typeface="Calibri"/>
                <a:cs typeface="Arial"/>
              </a:rPr>
              <a:t>وهو عملية نستطيع من خلالها ايجاد اساليب منطقية لسلوكنا ولكن هذه الاساليب غالباً ما تكون مخالفة للواقع وذلك لكون الفرد يرى بأن ما يراه لنفسه قد يراه الاخرون فيهم ولذا فان التبرير في بعض الاحيان يمثل عملية لا شعورية لا اصحابها لا يدرك بانه مشوه الواقع يصعب عليه مناقشة مبرررات سلوكه </a:t>
            </a:r>
            <a:r>
              <a:rPr lang="ar-IQ" sz="2400" dirty="0" smtClean="0">
                <a:solidFill>
                  <a:prstClr val="black"/>
                </a:solidFill>
                <a:latin typeface="Calibri"/>
                <a:ea typeface="Calibri"/>
                <a:cs typeface="Arial"/>
              </a:rPr>
              <a:t>الانا </a:t>
            </a:r>
            <a:r>
              <a:rPr lang="ar-IQ" sz="2400" dirty="0">
                <a:solidFill>
                  <a:prstClr val="black"/>
                </a:solidFill>
                <a:latin typeface="Calibri"/>
                <a:ea typeface="Calibri"/>
                <a:cs typeface="Arial"/>
              </a:rPr>
              <a:t>تخشى الكشف عن الاسباب </a:t>
            </a:r>
            <a:r>
              <a:rPr lang="ar-IQ" sz="2400" dirty="0" smtClean="0">
                <a:solidFill>
                  <a:prstClr val="black"/>
                </a:solidFill>
                <a:latin typeface="Calibri"/>
                <a:ea typeface="Calibri"/>
                <a:cs typeface="Arial"/>
              </a:rPr>
              <a:t>الحقيقية،  </a:t>
            </a:r>
            <a:r>
              <a:rPr lang="ar-IQ" sz="2400" dirty="0">
                <a:solidFill>
                  <a:prstClr val="black"/>
                </a:solidFill>
                <a:latin typeface="Calibri"/>
                <a:ea typeface="Calibri"/>
                <a:cs typeface="Arial"/>
              </a:rPr>
              <a:t>لذا فهي تعمل على كبتها ومثال ذلك الطلب الذي يغش في الاختبار يبرر فشله بصعوبة اسئلة الاختبار وذلك لحفظ ماء الوجه ويمكن للمرشد النفسي ان يتعرف على ميكانزمات الدفاع التي يقوم بها كثير من الافراد فعلى ضوئها يمكنه التعامل مع المشكلات المتعددة .</a:t>
            </a:r>
            <a:endParaRPr lang="ar-IQ" dirty="0"/>
          </a:p>
        </p:txBody>
      </p:sp>
    </p:spTree>
    <p:extLst>
      <p:ext uri="{BB962C8B-B14F-4D97-AF65-F5344CB8AC3E}">
        <p14:creationId xmlns:p14="http://schemas.microsoft.com/office/powerpoint/2010/main" val="1901266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696812"/>
            <a:ext cx="7272808" cy="5735416"/>
          </a:xfrm>
          <a:prstGeom prst="rect">
            <a:avLst/>
          </a:prstGeom>
        </p:spPr>
        <p:txBody>
          <a:bodyPr wrap="square">
            <a:spAutoFit/>
          </a:bodyPr>
          <a:lstStyle/>
          <a:p>
            <a:pPr algn="just">
              <a:lnSpc>
                <a:spcPct val="115000"/>
              </a:lnSpc>
              <a:spcAft>
                <a:spcPts val="1000"/>
              </a:spcAft>
            </a:pPr>
            <a:r>
              <a:rPr lang="ar-IQ" sz="2000" b="1" dirty="0">
                <a:solidFill>
                  <a:srgbClr val="C00000"/>
                </a:solidFill>
                <a:latin typeface="Calibri"/>
                <a:ea typeface="Calibri"/>
                <a:cs typeface="Arial"/>
              </a:rPr>
              <a:t>3- النظرية الانسانية ( مازلو او ماسلو  ) </a:t>
            </a:r>
            <a:endParaRPr lang="en-US" sz="2000" dirty="0">
              <a:solidFill>
                <a:srgbClr val="C00000"/>
              </a:solidFill>
              <a:latin typeface="Calibri"/>
              <a:ea typeface="Calibri"/>
              <a:cs typeface="Arial"/>
            </a:endParaRPr>
          </a:p>
          <a:p>
            <a:pPr algn="just">
              <a:lnSpc>
                <a:spcPct val="115000"/>
              </a:lnSpc>
              <a:spcAft>
                <a:spcPts val="1000"/>
              </a:spcAft>
            </a:pPr>
            <a:r>
              <a:rPr lang="ar-IQ" sz="2000" dirty="0">
                <a:latin typeface="Calibri"/>
                <a:ea typeface="Calibri"/>
                <a:cs typeface="Arial"/>
              </a:rPr>
              <a:t>ترى المدرسة الانسانية ان الانسان هو مركز الوجود وهو صاحب الارادة الحرة ، ومسؤول عن افعاله وسلوكه وليس مفعولاً او مسيراً متأثراً بقوى خارجية عن اراته فهو الفاعل الايجابي الذي يتكم بمصيره ويؤمن هذا الاتجاه الذي يقوده كل من (ماسلو وروجرز) بعدد من السمات لعل اهمها ان الانسان خير بطبيعته وما يظهر لديه من عدائية وانانية تعد بمثابة اعراض مرضية تحصل نتيجة ضده من ان يحقق انسانيته وهو حر ولكن في حدود معينة وان الصحة النفسية تتمثل بتحقيق الفرد لانسانيته تحقيقاً كاملاً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 </a:t>
            </a:r>
            <a:endParaRPr lang="en-US" sz="2000" dirty="0">
              <a:latin typeface="Calibri"/>
              <a:ea typeface="Calibri"/>
              <a:cs typeface="Arial"/>
            </a:endParaRPr>
          </a:p>
          <a:p>
            <a:r>
              <a:rPr lang="ar-IQ" sz="2000" dirty="0">
                <a:latin typeface="Calibri"/>
                <a:ea typeface="Calibri"/>
                <a:cs typeface="Arial"/>
              </a:rPr>
              <a:t>وبدأ من ماسلو الذي نظر الى الانسان نظرة ايجابية بوصفه قادراً على التقدم من مرحلة الى اخرى في تطوره الاجتماعي وان هذا التقدم لا يحدث بسبب المتطلبات التي يفرضها البناء </a:t>
            </a:r>
            <a:r>
              <a:rPr lang="ar-IQ" sz="2000">
                <a:latin typeface="Calibri"/>
                <a:ea typeface="Calibri"/>
                <a:cs typeface="Arial"/>
              </a:rPr>
              <a:t>والمعياري </a:t>
            </a:r>
            <a:r>
              <a:rPr lang="ar-IQ" sz="2000" smtClean="0">
                <a:latin typeface="Calibri"/>
                <a:ea typeface="Calibri"/>
                <a:cs typeface="Arial"/>
              </a:rPr>
              <a:t>للمجتمع ولكنها </a:t>
            </a:r>
            <a:r>
              <a:rPr lang="ar-IQ" sz="2000" dirty="0">
                <a:latin typeface="Calibri"/>
                <a:ea typeface="Calibri"/>
                <a:cs typeface="Arial"/>
              </a:rPr>
              <a:t>بالاحرى بسبب الخصائص الانسانية الفطرية اذ يرى ماسلو ان النمو الكامل السوي المنشود يقوم على تحقيق الامكانات ، والنمو نحو النضج ، وان المقصود بالمرض النفسي هو كل ما يؤدي الى الاحباط او الحياد من مسار تحقيق الذات، وان الشخص العصابي طبقاً ل (ماسلو</a:t>
            </a:r>
            <a:br>
              <a:rPr lang="ar-IQ" sz="2000" dirty="0">
                <a:latin typeface="Calibri"/>
                <a:ea typeface="Calibri"/>
                <a:cs typeface="Arial"/>
              </a:rPr>
            </a:br>
            <a:r>
              <a:rPr lang="ar-IQ" sz="2000" dirty="0">
                <a:latin typeface="Calibri"/>
                <a:ea typeface="Calibri"/>
                <a:cs typeface="Arial"/>
              </a:rPr>
              <a:t>) هو ذلك الفرد الذي حرم الوصول الى اشباع او اكتفاء حاجاته الاساسية ، وهذه الحقيقة تمنع الفرد نحو التقدم الى الهدف النهائي المتمثل بتحقيق الذات ويرى </a:t>
            </a:r>
            <a:endParaRPr lang="ar-IQ" sz="2000" dirty="0"/>
          </a:p>
        </p:txBody>
      </p:sp>
    </p:spTree>
    <p:extLst>
      <p:ext uri="{BB962C8B-B14F-4D97-AF65-F5344CB8AC3E}">
        <p14:creationId xmlns:p14="http://schemas.microsoft.com/office/powerpoint/2010/main" val="314605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6632"/>
            <a:ext cx="8280920" cy="7176836"/>
          </a:xfrm>
          <a:prstGeom prst="rect">
            <a:avLst/>
          </a:prstGeom>
        </p:spPr>
        <p:txBody>
          <a:bodyPr wrap="square">
            <a:spAutoFit/>
          </a:bodyPr>
          <a:lstStyle/>
          <a:p>
            <a:pPr algn="just">
              <a:lnSpc>
                <a:spcPct val="115000"/>
              </a:lnSpc>
              <a:spcAft>
                <a:spcPts val="1000"/>
              </a:spcAft>
            </a:pPr>
            <a:r>
              <a:rPr lang="ar-IQ" dirty="0">
                <a:latin typeface="Calibri"/>
                <a:ea typeface="Calibri"/>
                <a:cs typeface="Arial"/>
              </a:rPr>
              <a:t>(</a:t>
            </a:r>
            <a:r>
              <a:rPr lang="ar-IQ" sz="2000" dirty="0">
                <a:latin typeface="Calibri"/>
                <a:ea typeface="Calibri"/>
                <a:cs typeface="Arial"/>
              </a:rPr>
              <a:t>ماسلو) ان الاشخاص الفاقدين للصحة النفسية هم اولئك الذين يشعرون بالتهديد وانعدام الامن والاحترام القليل للذات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ويرى ماسلو ان الانسان يتمتع بالصحة النفسية عندما يكون قادراً على اشباع حاجاته المختلفة والوصول الى ما يسمى تحقيق الذات وعلى هذا فان ماسلو يرى ان الانسان قد يحتاج اشياء معينة وفي حال عدم اشباعها فأنه يشعر بالكدر والضيق وهذا يترتب عليه صحة نفسية متدنية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 الافتراض الاساسي لهذه النظرية ان الفرد اذا نشأ في بيئة لا تشبع حاجاته فأنه من المحتمل ان يكون اقل قدرة على التكيف وعمله معتلاً وقام ماسلو بتقسيم الحاجات الانسانية الى خمسة فئات تنظم في تدرج هرمي بحيث يبدأ الشخص في اشباع حاجاته الدنيا ثم التي تعلوها وهكذا .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وقبل الحديث عن اهم حاجيات الانسان يجب ان تعلم ان لا يمكن ان يتم ىالانتقال الى فئة قبل اشباع الفئات التي قبلها ولا اعني هنا الاشباع بدرجة 100% وانما اشباع حسب المعايير الشخص وتقييمه لتلك الحاجات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فان الحاجات الغير مشبعة لمدد طويل تؤدي الى احباط وتوتر حاد قد يسبب الماً نفسياً ويؤدي ذلك الى العديد من الحيل الدفاعية التي تمثل ردود افعال يحاول الفرد من خلالها ان يحمي نفسه ومن هذا الاحباط وتمثل الحاجة غير المشبعة قوة كامن داخل الانسان تحثه على التصرف بحثاً عن اشباع الحاجات فالحاجة قوة دافعه لسلوك الفرد فاحتياج الافراد الى مأكل ومأوى (حاجات اساسية ) يمل قوة دافعة لهم للبحث عن وسيلة لاشباع هذه الحاجات وتتدرج الحاجات حسب اهميتها وهي :</a:t>
            </a:r>
            <a:endParaRPr lang="en-US" sz="2000" dirty="0">
              <a:latin typeface="Calibri"/>
              <a:ea typeface="Calibri"/>
              <a:cs typeface="Arial"/>
            </a:endParaRPr>
          </a:p>
          <a:p>
            <a:pPr algn="just">
              <a:lnSpc>
                <a:spcPct val="115000"/>
              </a:lnSpc>
              <a:spcAft>
                <a:spcPts val="1000"/>
              </a:spcAft>
            </a:pPr>
            <a:r>
              <a:rPr lang="ar-IQ"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38147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23535"/>
            <a:ext cx="7776864" cy="6820713"/>
          </a:xfrm>
          <a:prstGeom prst="rect">
            <a:avLst/>
          </a:prstGeom>
        </p:spPr>
        <p:txBody>
          <a:bodyPr wrap="square">
            <a:spAutoFit/>
          </a:bodyPr>
          <a:lstStyle/>
          <a:p>
            <a:pPr algn="just">
              <a:lnSpc>
                <a:spcPct val="115000"/>
              </a:lnSpc>
              <a:spcAft>
                <a:spcPts val="1000"/>
              </a:spcAft>
            </a:pPr>
            <a:r>
              <a:rPr lang="ar-IQ" sz="2400" dirty="0">
                <a:latin typeface="Calibri"/>
                <a:ea typeface="Calibri"/>
                <a:cs typeface="Arial"/>
              </a:rPr>
              <a:t>-</a:t>
            </a:r>
            <a:r>
              <a:rPr lang="ar-IQ" sz="2400" b="1" dirty="0">
                <a:solidFill>
                  <a:srgbClr val="C00000"/>
                </a:solidFill>
                <a:latin typeface="Calibri"/>
                <a:ea typeface="Calibri"/>
                <a:cs typeface="Arial"/>
              </a:rPr>
              <a:t>الحاجات الفسيولوجية</a:t>
            </a:r>
            <a:r>
              <a:rPr lang="ar-IQ" sz="2400" dirty="0">
                <a:solidFill>
                  <a:srgbClr val="C00000"/>
                </a:solidFill>
                <a:latin typeface="Calibri"/>
                <a:ea typeface="Calibri"/>
                <a:cs typeface="Arial"/>
              </a:rPr>
              <a:t> </a:t>
            </a:r>
            <a:r>
              <a:rPr lang="ar-IQ" sz="2400" dirty="0">
                <a:latin typeface="Calibri"/>
                <a:ea typeface="Calibri"/>
                <a:cs typeface="Arial"/>
              </a:rPr>
              <a:t>: عبارة عن الحاجات الاساسية لبقاء الانسان وتمتاز بأنها فطرية كما تعتبر نقطة البداية في الوصول الى اشباع حاجات اخرى وهي عامة لجميع البشر الا ان الاختلاف يعود الى درجة الاشباع المطلوب لكل فرد حسب حاجته وبعض هذه الحاجات يحافظ على بقاء الفرد وبعضها يحافظ على بقاء النوع ومن امثلة الحاجات الحاجة الى التنفس والطعام والماء وضبط التوازن والجنس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a:t>
            </a:r>
            <a:r>
              <a:rPr lang="ar-IQ" sz="2400" b="1" dirty="0">
                <a:solidFill>
                  <a:srgbClr val="C00000"/>
                </a:solidFill>
                <a:latin typeface="Calibri"/>
                <a:ea typeface="Calibri"/>
                <a:cs typeface="Arial"/>
              </a:rPr>
              <a:t>الحاجة</a:t>
            </a:r>
            <a:r>
              <a:rPr lang="ar-IQ" sz="2400" b="1" dirty="0">
                <a:latin typeface="Calibri"/>
                <a:ea typeface="Calibri"/>
                <a:cs typeface="Arial"/>
              </a:rPr>
              <a:t> </a:t>
            </a:r>
            <a:r>
              <a:rPr lang="ar-IQ" sz="2400" b="1" dirty="0">
                <a:solidFill>
                  <a:srgbClr val="C00000"/>
                </a:solidFill>
                <a:latin typeface="Calibri"/>
                <a:ea typeface="Calibri"/>
                <a:cs typeface="Arial"/>
              </a:rPr>
              <a:t>الى الامن :</a:t>
            </a:r>
            <a:r>
              <a:rPr lang="ar-IQ" sz="2400" dirty="0">
                <a:solidFill>
                  <a:srgbClr val="C00000"/>
                </a:solidFill>
                <a:latin typeface="Calibri"/>
                <a:ea typeface="Calibri"/>
                <a:cs typeface="Arial"/>
              </a:rPr>
              <a:t> </a:t>
            </a:r>
            <a:r>
              <a:rPr lang="ar-IQ" sz="2400" dirty="0">
                <a:latin typeface="Calibri"/>
                <a:ea typeface="Calibri"/>
                <a:cs typeface="Arial"/>
              </a:rPr>
              <a:t>يعتمد تحقيقها على مقدار الاشباع المتحقق من الحاجات الفيسولوجية فهي مهمة للفرد فهو يسعى الى تحقيق الامن والطمأنينة له ولاولادة كذلك يسعى الى تحقيق الامن في العمل لاسواء من ناحية تامين الدخل او حمايته  من الاخطار النتاجة عن العمل وان شعور الفرد بعدم تحقيقه لهذه الحاجة سيؤدي الى انشغاله فكرياً ونفسياً مما يؤثر على ادائه ومن امثلة الحاجات الحاجه للامن الوظيفي والايرادات والموارد والامن المعنوي والنفسي ووالامن الاسري والصحي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effectLst/>
              <a:latin typeface="Calibri"/>
              <a:ea typeface="Calibri"/>
              <a:cs typeface="Arial"/>
            </a:endParaRPr>
          </a:p>
        </p:txBody>
      </p:sp>
    </p:spTree>
    <p:extLst>
      <p:ext uri="{BB962C8B-B14F-4D97-AF65-F5344CB8AC3E}">
        <p14:creationId xmlns:p14="http://schemas.microsoft.com/office/powerpoint/2010/main" val="187403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43351"/>
            <a:ext cx="7416824" cy="6256585"/>
          </a:xfrm>
          <a:prstGeom prst="rect">
            <a:avLst/>
          </a:prstGeom>
        </p:spPr>
        <p:txBody>
          <a:bodyPr wrap="square">
            <a:spAutoFit/>
          </a:bodyPr>
          <a:lstStyle/>
          <a:p>
            <a:pPr algn="just">
              <a:lnSpc>
                <a:spcPct val="115000"/>
              </a:lnSpc>
              <a:spcAft>
                <a:spcPts val="1000"/>
              </a:spcAft>
            </a:pPr>
            <a:r>
              <a:rPr lang="ar-IQ" sz="2400" b="1" dirty="0">
                <a:solidFill>
                  <a:srgbClr val="C00000"/>
                </a:solidFill>
                <a:latin typeface="Calibri"/>
                <a:ea typeface="Calibri"/>
                <a:cs typeface="Arial"/>
              </a:rPr>
              <a:t>الحاجات الاجتماعية (الحب والانتماء ) </a:t>
            </a:r>
            <a:endParaRPr lang="en-US" sz="2400" dirty="0">
              <a:solidFill>
                <a:srgbClr val="C00000"/>
              </a:solidFill>
              <a:latin typeface="Calibri"/>
              <a:ea typeface="Calibri"/>
              <a:cs typeface="Arial"/>
            </a:endParaRPr>
          </a:p>
          <a:p>
            <a:pPr algn="just">
              <a:lnSpc>
                <a:spcPct val="115000"/>
              </a:lnSpc>
              <a:spcAft>
                <a:spcPts val="1000"/>
              </a:spcAft>
            </a:pPr>
            <a:r>
              <a:rPr lang="ar-IQ" sz="2400" dirty="0">
                <a:latin typeface="Calibri"/>
                <a:ea typeface="Calibri"/>
                <a:cs typeface="Arial"/>
              </a:rPr>
              <a:t>يشعر الفرد عموما الى الانتماء والقبول سواء الى المجموعة اجتماعية كبيرة (كالنوادي والجماعات الدينية والمنظمات المهنية والفرق الرياضية ) او الصلات الاجتماعية الصغيرة (كالاسرة والشركاء الحميمين والمعلمين والزملاء المقربين ) ومن امثلة الحاجات العلاقات العاطفية الاسرية وكسب الاصدقاء </a:t>
            </a:r>
            <a:r>
              <a:rPr lang="ar-IQ" sz="2400" dirty="0" smtClean="0">
                <a:latin typeface="Calibri"/>
                <a:ea typeface="Calibri"/>
                <a:cs typeface="Arial"/>
              </a:rPr>
              <a:t>.</a:t>
            </a:r>
            <a:endParaRPr lang="en-US" sz="2400" dirty="0">
              <a:latin typeface="Calibri"/>
              <a:ea typeface="Calibri"/>
              <a:cs typeface="Arial"/>
            </a:endParaRPr>
          </a:p>
          <a:p>
            <a:pPr algn="just">
              <a:lnSpc>
                <a:spcPct val="115000"/>
              </a:lnSpc>
              <a:spcAft>
                <a:spcPts val="1000"/>
              </a:spcAft>
            </a:pPr>
            <a:r>
              <a:rPr lang="ar-IQ" sz="2400" b="1" dirty="0">
                <a:solidFill>
                  <a:srgbClr val="C00000"/>
                </a:solidFill>
                <a:latin typeface="Calibri"/>
                <a:ea typeface="Calibri"/>
                <a:cs typeface="Arial"/>
              </a:rPr>
              <a:t>-الحاجة لتقدير الذات </a:t>
            </a:r>
            <a:endParaRPr lang="en-US" sz="2400" dirty="0">
              <a:solidFill>
                <a:srgbClr val="C00000"/>
              </a:solidFill>
              <a:latin typeface="Calibri"/>
              <a:ea typeface="Calibri"/>
              <a:cs typeface="Arial"/>
            </a:endParaRPr>
          </a:p>
          <a:p>
            <a:pPr algn="just">
              <a:lnSpc>
                <a:spcPct val="115000"/>
              </a:lnSpc>
              <a:spcAft>
                <a:spcPts val="1000"/>
              </a:spcAft>
            </a:pPr>
            <a:r>
              <a:rPr lang="ar-IQ" sz="2400" dirty="0">
                <a:latin typeface="Calibri"/>
                <a:ea typeface="Calibri"/>
                <a:cs typeface="Arial"/>
              </a:rPr>
              <a:t>هنا يتم التركيز </a:t>
            </a:r>
            <a:r>
              <a:rPr lang="ar-IQ" sz="2400" dirty="0" smtClean="0">
                <a:latin typeface="Calibri"/>
                <a:ea typeface="Calibri"/>
                <a:cs typeface="Arial"/>
              </a:rPr>
              <a:t>على </a:t>
            </a:r>
            <a:r>
              <a:rPr lang="ar-IQ" sz="2400" dirty="0">
                <a:latin typeface="Calibri"/>
                <a:ea typeface="Calibri"/>
                <a:cs typeface="Arial"/>
              </a:rPr>
              <a:t>حاجات الفرد الى المكانة الاجتماعية المرموقة والشعور بالاحترام الاخرين له والاحساس بالثقة والقوة </a:t>
            </a:r>
            <a:endParaRPr lang="en-US" sz="2400" dirty="0">
              <a:latin typeface="Calibri"/>
              <a:ea typeface="Calibri"/>
              <a:cs typeface="Arial"/>
            </a:endParaRPr>
          </a:p>
          <a:p>
            <a:pPr algn="just">
              <a:lnSpc>
                <a:spcPct val="115000"/>
              </a:lnSpc>
              <a:spcAft>
                <a:spcPts val="1000"/>
              </a:spcAft>
            </a:pPr>
            <a:r>
              <a:rPr lang="ar-IQ" sz="2400" dirty="0">
                <a:solidFill>
                  <a:srgbClr val="C00000"/>
                </a:solidFill>
                <a:latin typeface="Calibri"/>
                <a:ea typeface="Calibri"/>
                <a:cs typeface="Arial"/>
              </a:rPr>
              <a:t>-</a:t>
            </a:r>
            <a:r>
              <a:rPr lang="ar-IQ" sz="2400" b="1" dirty="0">
                <a:solidFill>
                  <a:srgbClr val="C00000"/>
                </a:solidFill>
                <a:latin typeface="Calibri"/>
                <a:ea typeface="Calibri"/>
                <a:cs typeface="Arial"/>
              </a:rPr>
              <a:t>الحاجة الى تحقيق الذات</a:t>
            </a:r>
            <a:r>
              <a:rPr lang="ar-IQ" sz="2400" dirty="0">
                <a:solidFill>
                  <a:srgbClr val="C00000"/>
                </a:solidFill>
                <a:latin typeface="Calibri"/>
                <a:ea typeface="Calibri"/>
                <a:cs typeface="Arial"/>
              </a:rPr>
              <a:t> </a:t>
            </a:r>
            <a:endParaRPr lang="en-US" sz="2400" dirty="0">
              <a:solidFill>
                <a:srgbClr val="C00000"/>
              </a:solidFill>
              <a:latin typeface="Calibri"/>
              <a:ea typeface="Calibri"/>
              <a:cs typeface="Arial"/>
            </a:endParaRPr>
          </a:p>
          <a:p>
            <a:pPr algn="just">
              <a:lnSpc>
                <a:spcPct val="115000"/>
              </a:lnSpc>
              <a:spcAft>
                <a:spcPts val="1000"/>
              </a:spcAft>
            </a:pPr>
            <a:r>
              <a:rPr lang="ar-IQ" sz="2400" dirty="0">
                <a:latin typeface="Calibri"/>
                <a:ea typeface="Calibri"/>
                <a:cs typeface="Arial"/>
              </a:rPr>
              <a:t>وفيها يحاول الفرد تحقيق ذاته من خلال فهم قدراته ومهاراته الحالية والمحتملة ومحاولة استغلالها  لتحقيق اكبر قدر ممكن من الانجازات </a:t>
            </a:r>
            <a:r>
              <a:rPr lang="ar-IQ" dirty="0">
                <a:latin typeface="Calibri"/>
                <a:ea typeface="Calibri"/>
                <a:cs typeface="Arial"/>
              </a:rPr>
              <a:t>. </a:t>
            </a:r>
            <a:endParaRPr lang="en-US" sz="1200" dirty="0">
              <a:latin typeface="Calibri"/>
              <a:ea typeface="Calibri"/>
              <a:cs typeface="Arial"/>
            </a:endParaRPr>
          </a:p>
          <a:p>
            <a:pPr algn="just">
              <a:lnSpc>
                <a:spcPct val="115000"/>
              </a:lnSpc>
              <a:spcAft>
                <a:spcPts val="1000"/>
              </a:spcAft>
            </a:pPr>
            <a:r>
              <a:rPr lang="ar-IQ"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64138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748266"/>
            <a:ext cx="7488832" cy="5546518"/>
          </a:xfrm>
          <a:prstGeom prst="rect">
            <a:avLst/>
          </a:prstGeom>
        </p:spPr>
        <p:txBody>
          <a:bodyPr wrap="square">
            <a:spAutoFit/>
          </a:bodyPr>
          <a:lstStyle/>
          <a:p>
            <a:pPr algn="just">
              <a:lnSpc>
                <a:spcPct val="115000"/>
              </a:lnSpc>
              <a:spcAft>
                <a:spcPts val="1000"/>
              </a:spcAft>
            </a:pPr>
            <a:r>
              <a:rPr lang="ar-IQ" sz="2400" b="1" dirty="0">
                <a:solidFill>
                  <a:srgbClr val="C00000"/>
                </a:solidFill>
                <a:latin typeface="Calibri"/>
                <a:ea typeface="Calibri"/>
                <a:cs typeface="Arial"/>
              </a:rPr>
              <a:t>ميكانزمات الدفاع :</a:t>
            </a:r>
            <a:endParaRPr lang="en-US" sz="2400" dirty="0">
              <a:solidFill>
                <a:srgbClr val="C00000"/>
              </a:solidFill>
              <a:latin typeface="Calibri"/>
              <a:ea typeface="Calibri"/>
              <a:cs typeface="Arial"/>
            </a:endParaRPr>
          </a:p>
          <a:p>
            <a:pPr algn="just">
              <a:lnSpc>
                <a:spcPct val="115000"/>
              </a:lnSpc>
              <a:spcAft>
                <a:spcPts val="1000"/>
              </a:spcAft>
            </a:pPr>
            <a:r>
              <a:rPr lang="ar-IQ" sz="2400" dirty="0">
                <a:latin typeface="Calibri"/>
                <a:ea typeface="Calibri"/>
                <a:cs typeface="Arial"/>
              </a:rPr>
              <a:t>تعد ميكانزمات الدفاع النفسي غير مباشرة تحاول احداث التوافق النفسي وميكانزمات الدفاع النفسي هي وسائل واساليب لا شعورية من جانب الفرد من وظيفتها تشويه ومسخ الحقيقة حتى يتخلص الفرد من حالة التوتر والقلق الناتجة عن الاحباطات والصراعات التي لم تحل والتي تهدد امنه النفسي وهدفها وقاية الذات والدفاع عنها والاحتفاظ بالثقة بالنفس واحترام الذات وتحقيق الراحة النفسية وتعد هذه الحيل بمثابة اسلحة دفاع نفسي تستخدمها الذات ضد الاحباط او الصراع والتوتر والقلق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وميكانزمات الدفاع النفسي تعتبر محاولات للابقاء على التوازن النفسي من ان يصيبه الاختلال وهي حيل عادية يلجأ اليها كل </a:t>
            </a:r>
            <a:r>
              <a:rPr lang="ar-IQ" sz="2400" dirty="0" smtClean="0">
                <a:latin typeface="Calibri"/>
                <a:ea typeface="Calibri"/>
                <a:cs typeface="Arial"/>
              </a:rPr>
              <a:t>انسان السوي </a:t>
            </a:r>
            <a:r>
              <a:rPr lang="ar-IQ" sz="2400" dirty="0">
                <a:latin typeface="Calibri"/>
                <a:ea typeface="Calibri"/>
                <a:cs typeface="Arial"/>
              </a:rPr>
              <a:t>واللاسوي والشاذ والصحيح والمريض ومن هذه الميكانزمات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effectLst/>
              <a:latin typeface="Calibri"/>
              <a:ea typeface="Calibri"/>
              <a:cs typeface="Arial"/>
            </a:endParaRPr>
          </a:p>
        </p:txBody>
      </p:sp>
    </p:spTree>
    <p:extLst>
      <p:ext uri="{BB962C8B-B14F-4D97-AF65-F5344CB8AC3E}">
        <p14:creationId xmlns:p14="http://schemas.microsoft.com/office/powerpoint/2010/main" val="253287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27384"/>
            <a:ext cx="7272808" cy="6948954"/>
          </a:xfrm>
          <a:prstGeom prst="rect">
            <a:avLst/>
          </a:prstGeom>
        </p:spPr>
        <p:txBody>
          <a:bodyPr wrap="square">
            <a:spAutoFit/>
          </a:bodyPr>
          <a:lstStyle/>
          <a:p>
            <a:pPr algn="just">
              <a:lnSpc>
                <a:spcPct val="115000"/>
              </a:lnSpc>
              <a:spcAft>
                <a:spcPts val="1000"/>
              </a:spcAft>
            </a:pPr>
            <a:r>
              <a:rPr lang="ar-IQ" sz="2400" dirty="0">
                <a:solidFill>
                  <a:srgbClr val="C00000"/>
                </a:solidFill>
                <a:latin typeface="Calibri"/>
                <a:ea typeface="Calibri"/>
                <a:cs typeface="Arial"/>
              </a:rPr>
              <a:t>1-</a:t>
            </a:r>
            <a:r>
              <a:rPr lang="ar-IQ" sz="2400" b="1" dirty="0">
                <a:solidFill>
                  <a:srgbClr val="C00000"/>
                </a:solidFill>
                <a:latin typeface="Calibri"/>
                <a:ea typeface="Calibri"/>
                <a:cs typeface="Arial"/>
              </a:rPr>
              <a:t>التوحد </a:t>
            </a:r>
            <a:r>
              <a:rPr lang="ar-IQ" sz="2400" dirty="0">
                <a:solidFill>
                  <a:srgbClr val="C00000"/>
                </a:solidFill>
                <a:latin typeface="Calibri"/>
                <a:ea typeface="Calibri"/>
                <a:cs typeface="Arial"/>
              </a:rPr>
              <a:t>: </a:t>
            </a:r>
            <a:r>
              <a:rPr lang="ar-IQ" sz="2400" dirty="0">
                <a:latin typeface="Calibri"/>
                <a:ea typeface="Calibri"/>
                <a:cs typeface="Arial"/>
              </a:rPr>
              <a:t>وهي محاولة الفرد الوصول الى الهدف بأن يبرمج ذاته بصفات محددة او بذات شخص اخر من خلال تقليدة او محاكاته ولذا فأن تقليد الوالدين ومحاكاتهم يخفف من درجة التوتر لدى الفرد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2- </a:t>
            </a:r>
            <a:r>
              <a:rPr lang="ar-IQ" sz="2400" b="1" dirty="0">
                <a:solidFill>
                  <a:srgbClr val="C00000"/>
                </a:solidFill>
                <a:latin typeface="Calibri"/>
                <a:ea typeface="Calibri"/>
                <a:cs typeface="Arial"/>
              </a:rPr>
              <a:t>الاستبداد والازاحة :</a:t>
            </a:r>
            <a:r>
              <a:rPr lang="ar-IQ" sz="2400" dirty="0">
                <a:solidFill>
                  <a:srgbClr val="C00000"/>
                </a:solidFill>
                <a:latin typeface="Calibri"/>
                <a:ea typeface="Calibri"/>
                <a:cs typeface="Arial"/>
              </a:rPr>
              <a:t> </a:t>
            </a:r>
            <a:r>
              <a:rPr lang="ar-IQ" sz="2400" dirty="0">
                <a:latin typeface="Calibri"/>
                <a:ea typeface="Calibri"/>
                <a:cs typeface="Arial"/>
              </a:rPr>
              <a:t>وهي عملية توجيه الطاقة من هدف الى اخر لتوضيح قدرة الفرد على تغيير هدف نشاطه من موضوع نفسي الى اخر وتتم عملية التغيير هذه عندما يكون الهدف الجديد لا يكفي لازالة التوتر ولذا فأنه يظل يبحث عن الافضل لتخفيف ذلك التوتر لديه وهذا يفسر تنوع اشكال التوتر </a:t>
            </a:r>
            <a:r>
              <a:rPr lang="ar-IQ" sz="2400" dirty="0" smtClean="0">
                <a:latin typeface="Calibri"/>
                <a:ea typeface="Calibri"/>
                <a:cs typeface="Arial"/>
              </a:rPr>
              <a:t>في </a:t>
            </a:r>
            <a:r>
              <a:rPr lang="ar-IQ" sz="2400" dirty="0">
                <a:latin typeface="Calibri"/>
                <a:ea typeface="Calibri"/>
                <a:cs typeface="Arial"/>
              </a:rPr>
              <a:t>سلوك الانسان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r>
              <a:rPr lang="ar-IQ" sz="2400" dirty="0">
                <a:solidFill>
                  <a:srgbClr val="C00000"/>
                </a:solidFill>
                <a:latin typeface="Calibri"/>
                <a:ea typeface="Calibri"/>
                <a:cs typeface="Arial"/>
              </a:rPr>
              <a:t>3</a:t>
            </a:r>
            <a:r>
              <a:rPr lang="ar-IQ" sz="2400" b="1" dirty="0">
                <a:solidFill>
                  <a:srgbClr val="C00000"/>
                </a:solidFill>
                <a:latin typeface="Calibri"/>
                <a:ea typeface="Calibri"/>
                <a:cs typeface="Arial"/>
              </a:rPr>
              <a:t>- الكبت</a:t>
            </a:r>
            <a:r>
              <a:rPr lang="ar-IQ" sz="2400" dirty="0">
                <a:solidFill>
                  <a:srgbClr val="C00000"/>
                </a:solidFill>
                <a:latin typeface="Calibri"/>
                <a:ea typeface="Calibri"/>
                <a:cs typeface="Arial"/>
              </a:rPr>
              <a:t> : </a:t>
            </a:r>
            <a:r>
              <a:rPr lang="ar-IQ" sz="2400" dirty="0">
                <a:latin typeface="Calibri"/>
                <a:ea typeface="Calibri"/>
                <a:cs typeface="Arial"/>
              </a:rPr>
              <a:t>وهو محاولة الفرد التحفظ عن دوافع مثيرة للقلق </a:t>
            </a:r>
            <a:r>
              <a:rPr lang="ar-IQ" sz="2400" dirty="0" smtClean="0">
                <a:latin typeface="Calibri"/>
                <a:ea typeface="Calibri"/>
                <a:cs typeface="Arial"/>
              </a:rPr>
              <a:t>ويرفض </a:t>
            </a:r>
            <a:r>
              <a:rPr lang="ar-IQ" sz="2400" dirty="0">
                <a:latin typeface="Calibri"/>
                <a:ea typeface="Calibri"/>
                <a:cs typeface="Arial"/>
              </a:rPr>
              <a:t>ببساطة الاعتراف بوجودها الافراد الذين يعتريهم الكبت تكون شخصياتهم متوترة متصلة وتسيطر عليها الانا العليا لديهم على (الانا ) ويعمل الكبت في مرحلة الطفولة على تقوية (الانا ) وتساعدة حينما يكبر وتسبب له بعض المشكلات النفسية الحيل الدفاعية (  ميكانزمات الدفاع ) </a:t>
            </a:r>
            <a:endParaRPr lang="en-US" sz="2400" dirty="0">
              <a:effectLst/>
              <a:latin typeface="Calibri"/>
              <a:ea typeface="Calibri"/>
              <a:cs typeface="Arial"/>
            </a:endParaRPr>
          </a:p>
        </p:txBody>
      </p:sp>
    </p:spTree>
    <p:extLst>
      <p:ext uri="{BB962C8B-B14F-4D97-AF65-F5344CB8AC3E}">
        <p14:creationId xmlns:p14="http://schemas.microsoft.com/office/powerpoint/2010/main" val="55052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404664"/>
            <a:ext cx="7344816" cy="6245621"/>
          </a:xfrm>
          <a:prstGeom prst="rect">
            <a:avLst/>
          </a:prstGeom>
        </p:spPr>
        <p:txBody>
          <a:bodyPr wrap="square">
            <a:spAutoFit/>
          </a:bodyPr>
          <a:lstStyle/>
          <a:p>
            <a:pPr algn="just">
              <a:lnSpc>
                <a:spcPct val="115000"/>
              </a:lnSpc>
              <a:spcAft>
                <a:spcPts val="1000"/>
              </a:spcAft>
            </a:pPr>
            <a:r>
              <a:rPr lang="ar-IQ" sz="2000" dirty="0" smtClean="0">
                <a:latin typeface="Calibri"/>
                <a:ea typeface="Calibri"/>
                <a:cs typeface="Arial"/>
              </a:rPr>
              <a:t>4- </a:t>
            </a:r>
            <a:r>
              <a:rPr lang="ar-IQ" sz="2000" b="1" dirty="0">
                <a:solidFill>
                  <a:srgbClr val="C00000"/>
                </a:solidFill>
                <a:latin typeface="Calibri"/>
                <a:ea typeface="Calibri"/>
                <a:cs typeface="Arial"/>
              </a:rPr>
              <a:t>الاسقاط:</a:t>
            </a:r>
            <a:r>
              <a:rPr lang="ar-IQ" sz="2000" dirty="0">
                <a:solidFill>
                  <a:srgbClr val="C00000"/>
                </a:solidFill>
                <a:latin typeface="Calibri"/>
                <a:ea typeface="Calibri"/>
                <a:cs typeface="Arial"/>
              </a:rPr>
              <a:t> </a:t>
            </a:r>
            <a:r>
              <a:rPr lang="ar-IQ" sz="2000" dirty="0">
                <a:latin typeface="Calibri"/>
                <a:ea typeface="Calibri"/>
                <a:cs typeface="Arial"/>
              </a:rPr>
              <a:t>هو انكار صفة معينة بالفرد والصاقها بفرد اخر وهو مرتبط بحيلة الانكار فمثلا عندما يكره طالب احد زملائه فيدعي بأنه زميله يكرهه ويستخدم هذا الاسلوب احياناًفي حياتنا اليومية غير ان الافراط في استخدامه يعوق معرفة الفرد لنفسه ويفسد علاقته الاجتماعية ايضاً لانه قد يصل به الحد للحط من شأن الاخرين مما يؤدي الى اختلاف في الادراك او ادراك اشياء لا وجود لها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 </a:t>
            </a:r>
            <a:endParaRPr lang="en-US" sz="2000" dirty="0">
              <a:latin typeface="Calibri"/>
              <a:ea typeface="Calibri"/>
              <a:cs typeface="Arial"/>
            </a:endParaRPr>
          </a:p>
          <a:p>
            <a:pPr algn="just">
              <a:lnSpc>
                <a:spcPct val="115000"/>
              </a:lnSpc>
              <a:spcAft>
                <a:spcPts val="1000"/>
              </a:spcAft>
            </a:pPr>
            <a:r>
              <a:rPr lang="ar-IQ" sz="2000" dirty="0">
                <a:solidFill>
                  <a:srgbClr val="C00000"/>
                </a:solidFill>
                <a:latin typeface="Calibri"/>
                <a:ea typeface="Calibri"/>
                <a:cs typeface="Arial"/>
              </a:rPr>
              <a:t>5-</a:t>
            </a:r>
            <a:r>
              <a:rPr lang="ar-IQ" sz="2000" b="1" dirty="0">
                <a:solidFill>
                  <a:srgbClr val="C00000"/>
                </a:solidFill>
                <a:latin typeface="Calibri"/>
                <a:ea typeface="Calibri"/>
                <a:cs typeface="Arial"/>
              </a:rPr>
              <a:t> النكوص</a:t>
            </a:r>
            <a:r>
              <a:rPr lang="ar-IQ" sz="2000" dirty="0">
                <a:solidFill>
                  <a:srgbClr val="C00000"/>
                </a:solidFill>
                <a:latin typeface="Calibri"/>
                <a:ea typeface="Calibri"/>
                <a:cs typeface="Arial"/>
              </a:rPr>
              <a:t>  : </a:t>
            </a:r>
            <a:r>
              <a:rPr lang="ar-IQ" sz="2000" dirty="0">
                <a:latin typeface="Calibri"/>
                <a:ea typeface="Calibri"/>
                <a:cs typeface="Arial"/>
              </a:rPr>
              <a:t>وهي تراجع الفرد الى ممارسة اساليب سلوكية في مراحل سابقة من حياته لا تناسب مع مرحله نموه الحالية ليجنب ذاته الشعور بالعجز والفشل المخاوفاو الحرمان وهذه العملية تجنب الفرد الشعور بالقلق ولكنها تعيق النمو ومن الامثلة الطفل الصغير الذي ينكص الى انواع السلوك الطفلي المبكر عنما يواجه خطر فقدان الحب ويعتقد انه يعود الى هذه المرحلة من النمو التي تحقق له الحب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 </a:t>
            </a:r>
            <a:endParaRPr lang="en-US" sz="2000" dirty="0">
              <a:latin typeface="Calibri"/>
              <a:ea typeface="Calibri"/>
              <a:cs typeface="Arial"/>
            </a:endParaRPr>
          </a:p>
          <a:p>
            <a:pPr algn="just">
              <a:lnSpc>
                <a:spcPct val="115000"/>
              </a:lnSpc>
              <a:spcAft>
                <a:spcPts val="1000"/>
              </a:spcAft>
            </a:pPr>
            <a:r>
              <a:rPr lang="ar-IQ" sz="2000" dirty="0">
                <a:latin typeface="Calibri"/>
                <a:ea typeface="Calibri"/>
                <a:cs typeface="Arial"/>
              </a:rPr>
              <a:t>6</a:t>
            </a:r>
            <a:r>
              <a:rPr lang="ar-IQ" sz="2000" b="1" dirty="0">
                <a:latin typeface="Calibri"/>
                <a:ea typeface="Calibri"/>
                <a:cs typeface="Arial"/>
              </a:rPr>
              <a:t>- </a:t>
            </a:r>
            <a:r>
              <a:rPr lang="ar-IQ" sz="2000" b="1" dirty="0">
                <a:solidFill>
                  <a:srgbClr val="C00000"/>
                </a:solidFill>
                <a:latin typeface="Calibri"/>
                <a:ea typeface="Calibri"/>
                <a:cs typeface="Arial"/>
              </a:rPr>
              <a:t>التثبيت</a:t>
            </a:r>
            <a:r>
              <a:rPr lang="ar-IQ" sz="2000" b="1" dirty="0">
                <a:latin typeface="Calibri"/>
                <a:ea typeface="Calibri"/>
                <a:cs typeface="Arial"/>
              </a:rPr>
              <a:t> :</a:t>
            </a:r>
            <a:r>
              <a:rPr lang="ar-IQ" sz="2000" dirty="0">
                <a:latin typeface="Calibri"/>
                <a:ea typeface="Calibri"/>
                <a:cs typeface="Arial"/>
              </a:rPr>
              <a:t> عنما ينقل الفرد من مرحلة نمو الى مرحلة اخرى يواجه مواقف محبطة ومثيرة للقلق تعوق استمرار نموه بصفة موقتة على الاقل ويثبت على مرحلة معينة من مراحل نموه ويخاف الانتقال منها ويتخلى عن شروط سلوكي معين على اشباع حاجاته لعدم تأكد السلوك هل يستحق الاشباع ام لا </a:t>
            </a:r>
            <a:endParaRPr lang="en-US" sz="2000" dirty="0">
              <a:effectLst/>
              <a:latin typeface="Calibri"/>
              <a:ea typeface="Calibri"/>
              <a:cs typeface="Arial"/>
            </a:endParaRPr>
          </a:p>
        </p:txBody>
      </p:sp>
    </p:spTree>
    <p:extLst>
      <p:ext uri="{BB962C8B-B14F-4D97-AF65-F5344CB8AC3E}">
        <p14:creationId xmlns:p14="http://schemas.microsoft.com/office/powerpoint/2010/main" val="85373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188640"/>
            <a:ext cx="8496944" cy="845231"/>
          </a:xfrm>
          <a:prstGeom prst="rect">
            <a:avLst/>
          </a:prstGeom>
        </p:spPr>
        <p:txBody>
          <a:bodyPr wrap="square">
            <a:spAutoFit/>
          </a:bodyPr>
          <a:lstStyle/>
          <a:p>
            <a:pPr algn="just">
              <a:lnSpc>
                <a:spcPct val="115000"/>
              </a:lnSpc>
              <a:spcAft>
                <a:spcPts val="1000"/>
              </a:spcAft>
              <a:tabLst>
                <a:tab pos="3166110" algn="ctr"/>
              </a:tabLst>
            </a:pPr>
            <a:endParaRPr lang="ar-IQ" sz="2400" b="1" dirty="0" smtClean="0">
              <a:solidFill>
                <a:srgbClr val="C00000"/>
              </a:solidFill>
              <a:latin typeface="Calibri"/>
              <a:ea typeface="Calibri"/>
              <a:cs typeface="Arial"/>
            </a:endParaRPr>
          </a:p>
          <a:p>
            <a:pPr algn="just">
              <a:lnSpc>
                <a:spcPct val="115000"/>
              </a:lnSpc>
              <a:spcAft>
                <a:spcPts val="1000"/>
              </a:spcAft>
              <a:tabLst>
                <a:tab pos="3166110" algn="ctr"/>
              </a:tabLst>
            </a:pPr>
            <a:endParaRPr lang="en-US" sz="1200" dirty="0">
              <a:effectLst/>
              <a:latin typeface="Calibri"/>
              <a:ea typeface="Calibri"/>
              <a:cs typeface="Arial"/>
            </a:endParaRPr>
          </a:p>
        </p:txBody>
      </p:sp>
      <p:sp>
        <p:nvSpPr>
          <p:cNvPr id="2" name="مستطيل 1"/>
          <p:cNvSpPr/>
          <p:nvPr/>
        </p:nvSpPr>
        <p:spPr>
          <a:xfrm>
            <a:off x="971600" y="648737"/>
            <a:ext cx="7200800" cy="6126805"/>
          </a:xfrm>
          <a:prstGeom prst="rect">
            <a:avLst/>
          </a:prstGeom>
        </p:spPr>
        <p:txBody>
          <a:bodyPr wrap="square">
            <a:spAutoFit/>
          </a:bodyPr>
          <a:lstStyle/>
          <a:p>
            <a:pPr algn="just">
              <a:lnSpc>
                <a:spcPct val="115000"/>
              </a:lnSpc>
              <a:spcAft>
                <a:spcPts val="1000"/>
              </a:spcAft>
            </a:pPr>
            <a:r>
              <a:rPr lang="ar-IQ" sz="2400" dirty="0">
                <a:solidFill>
                  <a:srgbClr val="C00000"/>
                </a:solidFill>
                <a:latin typeface="Calibri"/>
                <a:ea typeface="Calibri"/>
                <a:cs typeface="Arial"/>
              </a:rPr>
              <a:t>7-</a:t>
            </a:r>
            <a:r>
              <a:rPr lang="ar-IQ" sz="2400" b="1" dirty="0">
                <a:solidFill>
                  <a:srgbClr val="C00000"/>
                </a:solidFill>
                <a:latin typeface="Calibri"/>
                <a:ea typeface="Calibri"/>
                <a:cs typeface="Arial"/>
              </a:rPr>
              <a:t>التكوين العكسي</a:t>
            </a:r>
            <a:r>
              <a:rPr lang="ar-IQ" sz="2400" dirty="0">
                <a:solidFill>
                  <a:srgbClr val="C00000"/>
                </a:solidFill>
                <a:latin typeface="Calibri"/>
                <a:ea typeface="Calibri"/>
                <a:cs typeface="Arial"/>
              </a:rPr>
              <a:t> : </a:t>
            </a:r>
            <a:r>
              <a:rPr lang="ar-IQ" sz="2400" dirty="0">
                <a:latin typeface="Calibri"/>
                <a:ea typeface="Calibri"/>
                <a:cs typeface="Arial"/>
              </a:rPr>
              <a:t>تحاول الانا تكوين سلوك على النقيض عندما يكون هناك موقف يثير القلق فاذا كان الفرد يشعر بكراهية شخص ما فقد يظهر مشاعر الود والحب تجاه هذا الشخص وعادة ما ترجع اشكال متطرفة من السلوك الى تكوين العكس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8-</a:t>
            </a:r>
            <a:r>
              <a:rPr lang="ar-IQ" sz="2400" dirty="0">
                <a:solidFill>
                  <a:srgbClr val="C00000"/>
                </a:solidFill>
                <a:latin typeface="Calibri"/>
                <a:ea typeface="Calibri"/>
                <a:cs typeface="Arial"/>
              </a:rPr>
              <a:t> </a:t>
            </a:r>
            <a:r>
              <a:rPr lang="ar-IQ" sz="2400" b="1" dirty="0">
                <a:solidFill>
                  <a:srgbClr val="C00000"/>
                </a:solidFill>
                <a:latin typeface="Calibri"/>
                <a:ea typeface="Calibri"/>
                <a:cs typeface="Arial"/>
              </a:rPr>
              <a:t>التعويض </a:t>
            </a:r>
            <a:r>
              <a:rPr lang="ar-IQ" sz="2400" dirty="0">
                <a:latin typeface="Calibri"/>
                <a:ea typeface="Calibri"/>
                <a:cs typeface="Arial"/>
              </a:rPr>
              <a:t>:وهو اسلوب المبالغة الذي يبدوا على سلوك الفرد فرد ضعيف البنيه فنجد بأن هذا الفرد يحاول اظهار السيطرة والتسلط بصورة مبالغ فيها في شكل عملية التعويض عن مشاعر مكبوته تؤلم الفرد اذا شعر بها على شكل استعراضات يقوم بها ، يرجع السلوك التعويضي لبعض الافراد الى عوامل لا شعورية لا يعيها الفرد وتدفعه اللا اساليب سلوكيه </a:t>
            </a:r>
            <a:r>
              <a:rPr lang="ar-IQ" sz="2400" dirty="0" smtClean="0">
                <a:latin typeface="Calibri"/>
                <a:ea typeface="Calibri"/>
                <a:cs typeface="Arial"/>
              </a:rPr>
              <a:t>لغير </a:t>
            </a:r>
            <a:r>
              <a:rPr lang="ar-IQ" sz="2400" dirty="0">
                <a:latin typeface="Calibri"/>
                <a:ea typeface="Calibri"/>
                <a:cs typeface="Arial"/>
              </a:rPr>
              <a:t>متكامله مبالغ فيها قد تؤدي الى الاضطرابات انفعالية </a:t>
            </a:r>
            <a:endParaRPr lang="en-US" sz="2400" dirty="0">
              <a:latin typeface="Calibri"/>
              <a:ea typeface="Calibri"/>
              <a:cs typeface="Arial"/>
            </a:endParaRPr>
          </a:p>
          <a:p>
            <a:pPr algn="just">
              <a:lnSpc>
                <a:spcPct val="115000"/>
              </a:lnSpc>
              <a:spcAft>
                <a:spcPts val="1000"/>
              </a:spcAft>
            </a:pPr>
            <a:r>
              <a:rPr lang="ar-IQ"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endParaRPr lang="en-US" sz="2400" dirty="0">
              <a:effectLst/>
              <a:latin typeface="Calibri"/>
              <a:ea typeface="Calibri"/>
              <a:cs typeface="Arial"/>
            </a:endParaRPr>
          </a:p>
        </p:txBody>
      </p:sp>
    </p:spTree>
    <p:extLst>
      <p:ext uri="{BB962C8B-B14F-4D97-AF65-F5344CB8AC3E}">
        <p14:creationId xmlns:p14="http://schemas.microsoft.com/office/powerpoint/2010/main" val="1573778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490</TotalTime>
  <Words>677</Words>
  <Application>Microsoft Office PowerPoint</Application>
  <PresentationFormat>عرض على الشاشة (3:4)‏</PresentationFormat>
  <Paragraphs>47</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  المادة :الارشاد والصحة النفسية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المناهج ما بعد النصية –المنهج التفكيكي</dc:title>
  <dc:creator>Lenovo</dc:creator>
  <cp:lastModifiedBy>Windows User</cp:lastModifiedBy>
  <cp:revision>58</cp:revision>
  <dcterms:created xsi:type="dcterms:W3CDTF">2020-04-13T20:40:11Z</dcterms:created>
  <dcterms:modified xsi:type="dcterms:W3CDTF">2021-06-10T10:37:27Z</dcterms:modified>
</cp:coreProperties>
</file>